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313" r:id="rId2"/>
    <p:sldId id="326" r:id="rId3"/>
    <p:sldId id="321" r:id="rId4"/>
    <p:sldId id="259" r:id="rId5"/>
    <p:sldId id="328" r:id="rId6"/>
    <p:sldId id="329" r:id="rId7"/>
    <p:sldId id="322" r:id="rId8"/>
    <p:sldId id="260" r:id="rId9"/>
    <p:sldId id="265" r:id="rId10"/>
    <p:sldId id="266" r:id="rId11"/>
    <p:sldId id="267" r:id="rId12"/>
    <p:sldId id="292" r:id="rId13"/>
    <p:sldId id="315" r:id="rId14"/>
    <p:sldId id="270" r:id="rId15"/>
    <p:sldId id="272" r:id="rId16"/>
    <p:sldId id="293" r:id="rId17"/>
    <p:sldId id="269" r:id="rId18"/>
    <p:sldId id="274" r:id="rId19"/>
    <p:sldId id="302" r:id="rId20"/>
    <p:sldId id="316" r:id="rId21"/>
    <p:sldId id="323" r:id="rId22"/>
    <p:sldId id="299" r:id="rId23"/>
    <p:sldId id="325" r:id="rId24"/>
    <p:sldId id="301" r:id="rId25"/>
    <p:sldId id="327" r:id="rId26"/>
    <p:sldId id="324" r:id="rId27"/>
    <p:sldId id="298" r:id="rId28"/>
    <p:sldId id="330" r:id="rId29"/>
    <p:sldId id="344" r:id="rId30"/>
    <p:sldId id="331" r:id="rId31"/>
    <p:sldId id="332" r:id="rId32"/>
    <p:sldId id="339" r:id="rId33"/>
    <p:sldId id="340" r:id="rId34"/>
    <p:sldId id="341" r:id="rId35"/>
    <p:sldId id="342" r:id="rId36"/>
    <p:sldId id="314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558"/>
    <a:srgbClr val="F7B7BA"/>
    <a:srgbClr val="E9333D"/>
    <a:srgbClr val="F5BC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9" autoAdjust="0"/>
    <p:restoredTop sz="90295" autoAdjust="0"/>
  </p:normalViewPr>
  <p:slideViewPr>
    <p:cSldViewPr snapToGrid="0">
      <p:cViewPr varScale="1">
        <p:scale>
          <a:sx n="53" d="100"/>
          <a:sy n="53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599937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2073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489316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72206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88531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200" b="0" i="0" dirty="0" smtClean="0">
              <a:effectLst/>
              <a:latin typeface="Helvetica Neue"/>
              <a:sym typeface="Helvetica Neue"/>
            </a:endParaRPr>
          </a:p>
          <a:p>
            <a:r>
              <a:rPr lang="en-US" altLang="zh-CN" sz="2200" b="0" i="0" dirty="0" smtClean="0">
                <a:effectLst/>
                <a:latin typeface="Helvetica Neue"/>
                <a:sym typeface="Helvetica Neue"/>
              </a:rPr>
              <a:t/>
            </a:r>
            <a:br>
              <a:rPr lang="en-US" altLang="zh-CN" sz="2200" b="0" i="0" dirty="0" smtClean="0">
                <a:effectLst/>
                <a:latin typeface="Helvetica Neue"/>
                <a:sym typeface="Helvetica Neue"/>
              </a:rPr>
            </a:br>
            <a:endParaRPr lang="en-US" altLang="zh-CN" sz="2200" b="0" i="0" dirty="0" smtClean="0">
              <a:effectLst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662193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200" b="0" i="0" dirty="0" smtClean="0">
              <a:effectLst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64708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4549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20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altLang="zh-CN" sz="220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0319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20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68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9698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37045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3848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4020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2200" b="1" dirty="0" smtClean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【角色：供稿员】</a:t>
            </a:r>
            <a:endParaRPr lang="zh-CN" altLang="zh-CN" sz="220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zh-CN" altLang="en-US" sz="2200" b="0" dirty="0" smtClean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稿件创作是供稿的第一步，可点击左侧“我要供稿”模块，在编辑器中进行稿件创作，创作完成可保存、预览或直接提交审核。</a:t>
            </a:r>
            <a:endParaRPr lang="en-US" altLang="zh-CN" sz="2200" b="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zh-CN" altLang="en-US" sz="2200" b="0" dirty="0" smtClean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需要说明的是，一旦提交审核，您的稿件便传送至上级供稿单位审核员那里，等待审核。</a:t>
            </a:r>
            <a:endParaRPr lang="en-US" altLang="zh-CN" sz="2200" b="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altLang="zh-CN" sz="2200" b="1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44492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6478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下面要介绍的是审核员的主要职权。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6395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9701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1258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8427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647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7215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353931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294095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5717614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20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zh-CN" altLang="zh-CN" sz="2200" dirty="0" smtClean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783793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8810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89244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87470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0422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38190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08610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3028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64343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5933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71353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061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0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标题文本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550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标题文本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图像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图像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在此键入引文。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45187"/>
            <a:ext cx="14716126" cy="9683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“在此键入引文。”</a:t>
            </a:r>
          </a:p>
        </p:txBody>
      </p:sp>
      <p:sp>
        <p:nvSpPr>
          <p:cNvPr id="9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6.jp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onggao2.xuexi.cn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23.jpg" descr="12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像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640" y="1714500"/>
            <a:ext cx="5011420" cy="22098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矩形 13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solidFill>
            <a:srgbClr val="FF303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5600" kern="100" dirty="0" smtClean="0">
                <a:solidFill>
                  <a:srgbClr val="FFFFFF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“学习强国”学习平台</a:t>
            </a:r>
            <a:r>
              <a:rPr lang="zh-CN" altLang="en-US" sz="5600" kern="100" dirty="0">
                <a:solidFill>
                  <a:srgbClr val="FFFFFF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供稿系统</a:t>
            </a:r>
            <a:r>
              <a:rPr lang="zh-CN" altLang="en-US" sz="5600" kern="100" dirty="0" smtClean="0">
                <a:solidFill>
                  <a:srgbClr val="FFFFFF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讲解</a:t>
            </a:r>
            <a:endParaRPr lang="zh-CN" altLang="en-US" sz="2100" kern="100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" y="4812667"/>
            <a:ext cx="905510" cy="3023870"/>
          </a:xfrm>
          <a:prstGeom prst="rect">
            <a:avLst/>
          </a:prstGeom>
          <a:solidFill>
            <a:srgbClr val="FF303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6400"/>
          </a:p>
        </p:txBody>
      </p:sp>
      <p:grpSp>
        <p:nvGrpSpPr>
          <p:cNvPr id="16" name="组合 15"/>
          <p:cNvGrpSpPr/>
          <p:nvPr/>
        </p:nvGrpSpPr>
        <p:grpSpPr>
          <a:xfrm>
            <a:off x="0" y="11811893"/>
            <a:ext cx="24384000" cy="1897380"/>
            <a:chOff x="0" y="0"/>
            <a:chExt cx="10716895" cy="94869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716895" cy="948690"/>
            </a:xfrm>
            <a:prstGeom prst="rect">
              <a:avLst/>
            </a:prstGeom>
            <a:effectLst>
              <a:outerShdw dist="50800" sx="1000" sy="1000" algn="ctr" rotWithShape="0">
                <a:srgbClr val="000000"/>
              </a:outerShdw>
            </a:effectLst>
          </p:spPr>
        </p:pic>
        <p:sp>
          <p:nvSpPr>
            <p:cNvPr id="18" name="矩形 17"/>
            <p:cNvSpPr/>
            <p:nvPr/>
          </p:nvSpPr>
          <p:spPr>
            <a:xfrm>
              <a:off x="5104737" y="365760"/>
              <a:ext cx="548640" cy="214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91440" rIns="18288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400"/>
            </a:p>
          </p:txBody>
        </p:sp>
      </p:grpSp>
      <p:sp>
        <p:nvSpPr>
          <p:cNvPr id="10" name="矩形 9"/>
          <p:cNvSpPr/>
          <p:nvPr/>
        </p:nvSpPr>
        <p:spPr>
          <a:xfrm>
            <a:off x="10971555" y="11771366"/>
            <a:ext cx="2534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69304" y="8211751"/>
            <a:ext cx="49391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（内部资料 注意保密）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069064" y="11079956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中共江苏省委宣传部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63137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6000" kern="100" dirty="0" smtClean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一、供稿系统是什么？</a:t>
            </a:r>
            <a:endParaRPr lang="zh-CN" altLang="en-US" sz="2400" kern="100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636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15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供稿系统是什么</a:t>
            </a: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？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直接连接符 16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2998367"/>
            <a:ext cx="5655022" cy="1005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651" y="2998367"/>
            <a:ext cx="12168188" cy="996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045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供稿</a:t>
            </a: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系统是什么？</a:t>
            </a:r>
          </a:p>
        </p:txBody>
      </p:sp>
      <p:sp>
        <p:nvSpPr>
          <p:cNvPr id="8" name="矩形 7"/>
          <p:cNvSpPr/>
          <p:nvPr/>
        </p:nvSpPr>
        <p:spPr>
          <a:xfrm>
            <a:off x="1551940" y="2765709"/>
            <a:ext cx="212811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全国供稿系统，是“学习强国”学习平台的重要原创内容生产</a:t>
            </a:r>
            <a:r>
              <a:rPr lang="zh-CN" altLang="en-US" sz="3600" b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，也是</a:t>
            </a:r>
            <a:r>
              <a:rPr lang="zh-CN" altLang="en-US" sz="3600" b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</a:t>
            </a: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</a:t>
            </a:r>
            <a:r>
              <a:rPr lang="zh-CN" altLang="en-US" sz="3600" b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全力打造的全国学习平台在内容生产</a:t>
            </a: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环节的系统支撑。</a:t>
            </a:r>
            <a:endParaRPr lang="en-US" altLang="zh-CN" sz="3600" b="0" dirty="0" smtClean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通过供稿系统</a:t>
            </a:r>
            <a:r>
              <a:rPr lang="zh-CN" altLang="en-US" sz="3600" b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，可以实现以单位为节点搭建供稿链路，对稿件进行逐级审核、层层把关，最终在学习平台展示</a:t>
            </a: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。例：</a:t>
            </a:r>
            <a:r>
              <a:rPr lang="zh-CN" altLang="en-US" sz="3600" b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湖北</a:t>
            </a: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学习平台</a:t>
            </a:r>
            <a:endParaRPr lang="zh-CN" altLang="en-US" sz="3600" b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直接连接符 5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940" y="5943600"/>
            <a:ext cx="15050968" cy="6051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0931" y="5023590"/>
            <a:ext cx="4507535" cy="7891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7417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供稿</a:t>
            </a: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系统是什么？</a:t>
            </a:r>
          </a:p>
        </p:txBody>
      </p:sp>
      <p:sp>
        <p:nvSpPr>
          <p:cNvPr id="8" name="矩形 7"/>
          <p:cNvSpPr/>
          <p:nvPr/>
        </p:nvSpPr>
        <p:spPr>
          <a:xfrm>
            <a:off x="1551940" y="2765709"/>
            <a:ext cx="212811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供稿系统是链路明确、标准统一的内容生产系统。</a:t>
            </a:r>
            <a:endParaRPr lang="en-US" altLang="zh-CN" sz="3600" b="0" dirty="0" smtClean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altLang="zh-CN" sz="3600" b="0" dirty="0" smtClean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zh-CN" altLang="en-US" sz="3600" b="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用户所在链路层级不同，登录系统的方式也有差别：</a:t>
            </a:r>
            <a:endParaRPr lang="en-US" altLang="zh-CN" sz="3600" b="0" dirty="0" smtClean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直接连接符 5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30" name="图片 2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508" y="5006826"/>
            <a:ext cx="4541764" cy="21169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508" y="9051257"/>
            <a:ext cx="4714968" cy="2339123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>
            <a:off x="10491192" y="5662933"/>
            <a:ext cx="1118240" cy="754380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10491192" y="9855058"/>
            <a:ext cx="1118240" cy="731520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206925" y="5662933"/>
            <a:ext cx="3395464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USB Key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登录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7206925" y="9855058"/>
            <a:ext cx="3395464" cy="1129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/>
              <a:t>学习</a:t>
            </a:r>
            <a:r>
              <a:rPr lang="zh-CN" altLang="en-US" dirty="0" smtClean="0"/>
              <a:t>强国</a:t>
            </a:r>
            <a:r>
              <a:rPr lang="en-US" altLang="zh-CN" dirty="0" smtClean="0"/>
              <a:t>APP</a:t>
            </a:r>
            <a:r>
              <a:rPr kumimoji="0" lang="zh-CN" altLang="en-US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扫码登录</a:t>
            </a:r>
            <a:endParaRPr kumimoji="0" lang="zh-CN" alt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274847" y="5470980"/>
            <a:ext cx="7216345" cy="1079018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54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省委宣传部供稿人员</a:t>
            </a:r>
            <a:endParaRPr kumimoji="0" lang="zh-CN" altLang="en-US" sz="54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274847" y="9681309"/>
            <a:ext cx="7216345" cy="1079018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54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其它单位供稿人员</a:t>
            </a:r>
            <a:endParaRPr kumimoji="0" lang="zh-CN" altLang="en-US" sz="54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48538" y="11041246"/>
            <a:ext cx="6746789" cy="698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</a:rPr>
              <a:t>https://gonggao2.xuexi.cn/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Helvetica Neue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448538" y="6856010"/>
            <a:ext cx="6746789" cy="698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</a:rPr>
              <a:t>https://gonggao.xuexi.cn/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384228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供稿</a:t>
            </a: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系统是什么？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10064496" y="6684347"/>
            <a:ext cx="3438144" cy="840655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400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rPr>
              <a:t>审核权</a:t>
            </a:r>
            <a:endParaRPr kumimoji="0" lang="zh-CN" altLang="en-US" sz="400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 Medium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直接连接符 5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51940" y="2633837"/>
            <a:ext cx="13325596" cy="9752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857250" marR="0" indent="-857250" algn="just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en-US" sz="5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三种角色：供稿员、审核员、管理员</a:t>
            </a:r>
            <a:endParaRPr kumimoji="0" lang="zh-CN" altLang="en-US" sz="5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0064496" y="4317888"/>
            <a:ext cx="3438144" cy="976862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rPr>
              <a:t>三种权限</a:t>
            </a:r>
            <a:endParaRPr kumimoji="0" lang="zh-CN" altLang="en-US" sz="480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039177" y="6684347"/>
            <a:ext cx="3438144" cy="840655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400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rPr>
              <a:t>供稿权</a:t>
            </a:r>
            <a:endParaRPr kumimoji="0" lang="zh-CN" altLang="en-US" sz="400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15896885" y="6684347"/>
            <a:ext cx="3438144" cy="840655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400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Neue Medium"/>
              </a:rPr>
              <a:t>管理权</a:t>
            </a:r>
            <a:endParaRPr kumimoji="0" lang="zh-CN" altLang="en-US" sz="400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 Neue Medium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58249" y="5782962"/>
            <a:ext cx="11857708" cy="24714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58249" y="5807676"/>
            <a:ext cx="0" cy="87667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24" idx="0"/>
          </p:cNvCxnSpPr>
          <p:nvPr/>
        </p:nvCxnSpPr>
        <p:spPr>
          <a:xfrm flipV="1">
            <a:off x="11783568" y="5807676"/>
            <a:ext cx="0" cy="87667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17615957" y="5807676"/>
            <a:ext cx="0" cy="87667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流程图: 过程 19"/>
          <p:cNvSpPr/>
          <p:nvPr/>
        </p:nvSpPr>
        <p:spPr>
          <a:xfrm>
            <a:off x="3785616" y="7866615"/>
            <a:ext cx="3884635" cy="3222035"/>
          </a:xfrm>
          <a:prstGeom prst="flowChartProcess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/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Helvetica Neue Medium"/>
              </a:rPr>
              <a:t>创作、</a:t>
            </a:r>
            <a:r>
              <a:rPr lang="zh-CN" altLang="en-US" sz="4000" b="0" dirty="0">
                <a:solidFill>
                  <a:schemeClr val="accent1"/>
                </a:solidFill>
                <a:sym typeface="Helvetica Neue Medium"/>
              </a:rPr>
              <a:t>送审</a:t>
            </a:r>
            <a:r>
              <a:rPr lang="zh-CN" altLang="en-US" sz="4000" b="0" dirty="0" smtClean="0">
                <a:solidFill>
                  <a:schemeClr val="accent1"/>
                </a:solidFill>
                <a:sym typeface="Helvetica Neue Medium"/>
              </a:rPr>
              <a:t>稿件</a:t>
            </a:r>
            <a:endParaRPr lang="en-US" altLang="zh-CN" sz="4000" b="0" dirty="0" smtClean="0">
              <a:solidFill>
                <a:schemeClr val="accent1"/>
              </a:solidFill>
              <a:sym typeface="Helvetica Neue Medium"/>
            </a:endParaRPr>
          </a:p>
          <a:p>
            <a:pPr algn="just"/>
            <a:endParaRPr lang="en-US" altLang="zh-CN" sz="4000" b="0" dirty="0" smtClean="0">
              <a:solidFill>
                <a:schemeClr val="accent1"/>
              </a:solidFill>
              <a:sym typeface="Helvetica Neue Medium"/>
            </a:endParaRPr>
          </a:p>
          <a:p>
            <a:pPr algn="just"/>
            <a:r>
              <a:rPr lang="zh-CN" altLang="en-US" sz="4000" b="0" dirty="0" smtClean="0">
                <a:solidFill>
                  <a:schemeClr val="accent1"/>
                </a:solidFill>
                <a:sym typeface="Helvetica Neue Medium"/>
              </a:rPr>
              <a:t>所有人</a:t>
            </a:r>
            <a:r>
              <a:rPr lang="zh-CN" altLang="en-US" sz="4000" b="0" dirty="0">
                <a:solidFill>
                  <a:schemeClr val="accent1"/>
                </a:solidFill>
                <a:sym typeface="Helvetica Neue Medium"/>
              </a:rPr>
              <a:t>进入系统均默认具有供稿权限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Helvetica Neue Medium"/>
            </a:endParaRPr>
          </a:p>
        </p:txBody>
      </p:sp>
      <p:sp>
        <p:nvSpPr>
          <p:cNvPr id="39" name="流程图: 过程 38"/>
          <p:cNvSpPr/>
          <p:nvPr/>
        </p:nvSpPr>
        <p:spPr>
          <a:xfrm>
            <a:off x="10064496" y="7866615"/>
            <a:ext cx="3438144" cy="3222035"/>
          </a:xfrm>
          <a:prstGeom prst="flowChartProcess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/>
            <a:r>
              <a:rPr lang="zh-CN" altLang="en-US" sz="4000" b="0" dirty="0">
                <a:solidFill>
                  <a:schemeClr val="accent1"/>
                </a:solidFill>
                <a:sym typeface="Helvetica Neue Medium"/>
              </a:rPr>
              <a:t>审核、编辑</a:t>
            </a:r>
            <a:r>
              <a:rPr lang="zh-CN" altLang="en-US" sz="4000" b="0" dirty="0" smtClean="0">
                <a:solidFill>
                  <a:schemeClr val="accent1"/>
                </a:solidFill>
                <a:sym typeface="Helvetica Neue Medium"/>
              </a:rPr>
              <a:t>稿件（稿件的审核通过、修改、退回）</a:t>
            </a:r>
            <a:endParaRPr lang="en-US" altLang="zh-CN" sz="4000" b="0" dirty="0" smtClean="0">
              <a:solidFill>
                <a:schemeClr val="accent1"/>
              </a:solidFill>
              <a:sym typeface="Helvetica Neue Medium"/>
            </a:endParaRPr>
          </a:p>
          <a:p>
            <a:pPr algn="just"/>
            <a:endParaRPr kumimoji="0" lang="en-US" altLang="zh-CN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Helvetica Neue Medium"/>
            </a:endParaRPr>
          </a:p>
        </p:txBody>
      </p:sp>
      <p:sp>
        <p:nvSpPr>
          <p:cNvPr id="40" name="流程图: 过程 39"/>
          <p:cNvSpPr/>
          <p:nvPr/>
        </p:nvSpPr>
        <p:spPr>
          <a:xfrm>
            <a:off x="15896885" y="7866614"/>
            <a:ext cx="3438144" cy="3222035"/>
          </a:xfrm>
          <a:prstGeom prst="flowChartProcess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just"/>
            <a:r>
              <a:rPr lang="zh-CN" altLang="en-US" sz="4000" b="0" dirty="0">
                <a:solidFill>
                  <a:schemeClr val="accent1"/>
                </a:solidFill>
                <a:sym typeface="Helvetica Neue Medium"/>
              </a:rPr>
              <a:t>架构管理（创建链路）、邀请码管理、人员</a:t>
            </a:r>
            <a:r>
              <a:rPr lang="zh-CN" altLang="en-US" sz="4000" b="0" dirty="0" smtClean="0">
                <a:solidFill>
                  <a:schemeClr val="accent1"/>
                </a:solidFill>
                <a:sym typeface="Helvetica Neue Medium"/>
              </a:rPr>
              <a:t>管理</a:t>
            </a:r>
            <a:endParaRPr lang="en-US" altLang="zh-CN" sz="4000" b="0" dirty="0" smtClean="0">
              <a:solidFill>
                <a:schemeClr val="accent1"/>
              </a:solidFill>
              <a:sym typeface="Helvetica Neue Medium"/>
            </a:endParaRPr>
          </a:p>
          <a:p>
            <a:pPr algn="just"/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230496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6000" kern="1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二</a:t>
            </a:r>
            <a:r>
              <a:rPr lang="zh-CN" altLang="en-US" sz="6000" kern="100" dirty="0" smtClean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、供稿系统怎么用？</a:t>
            </a:r>
            <a:endParaRPr lang="zh-CN" altLang="en-US" sz="2400" kern="100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7104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账号注册流程</a:t>
            </a:r>
            <a:b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</a:br>
            <a:endParaRPr lang="zh-CN" altLang="en-US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直接连接符 1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51940" y="2428561"/>
            <a:ext cx="8778309" cy="9752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685800" marR="0" indent="-685800" algn="just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en-US" sz="5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邀请入驻制</a:t>
            </a:r>
            <a:endParaRPr kumimoji="0" lang="en-US" altLang="zh-CN" sz="54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31" y="4160559"/>
            <a:ext cx="20363935" cy="64415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64530" y="11396079"/>
            <a:ext cx="11352223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elvetica Neue"/>
              </a:rPr>
              <a:t>举例说明：</a:t>
            </a:r>
            <a:r>
              <a:rPr lang="zh-CN" altLang="en-US" sz="40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省委教育工委下游某高校的</a:t>
            </a:r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elvetica Neue"/>
              </a:rPr>
              <a:t>供稿员入驻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408849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dirty="0"/>
              <a:t>账号</a:t>
            </a:r>
            <a:r>
              <a:rPr lang="zh-CN" altLang="en-US" sz="4000" dirty="0" smtClean="0"/>
              <a:t>申请（详见操作手册）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51940" y="2120904"/>
            <a:ext cx="18221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IE11</a:t>
            </a:r>
            <a:r>
              <a:rPr lang="zh-CN" altLang="en-US" sz="2800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浏览器</a:t>
            </a:r>
            <a:r>
              <a:rPr lang="zh-CN" altLang="en-US" sz="2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中打开</a:t>
            </a:r>
            <a:r>
              <a:rPr lang="en-US" altLang="zh-CN" sz="2800" dirty="0">
                <a:solidFill>
                  <a:srgbClr val="EF95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</a:t>
            </a:r>
            <a:r>
              <a:rPr lang="en-US" altLang="zh-CN" sz="2800" dirty="0" smtClean="0">
                <a:solidFill>
                  <a:srgbClr val="EF95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gonggao.xuexi.cn/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，点击登录。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Key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密码：</a:t>
            </a:r>
            <a:r>
              <a:rPr lang="en-US" altLang="zh-CN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Aa123456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直接连接符 15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9339" r="9378"/>
          <a:stretch/>
        </p:blipFill>
        <p:spPr>
          <a:xfrm>
            <a:off x="1314450" y="3093199"/>
            <a:ext cx="10534650" cy="8051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8700" y="3170689"/>
            <a:ext cx="10657332" cy="7973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8198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dirty="0"/>
              <a:t>账号申请（详见操作手册</a:t>
            </a:r>
            <a:r>
              <a:rPr lang="zh-CN" altLang="en-US" sz="4000" dirty="0" smtClean="0"/>
              <a:t>）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51940" y="2110466"/>
            <a:ext cx="10645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800" dirty="0" smtClean="0">
                <a:solidFill>
                  <a:srgbClr val="EF95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完善信息</a:t>
            </a:r>
            <a:r>
              <a:rPr lang="zh-CN" altLang="en-US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：填写邀请码</a:t>
            </a:r>
            <a:r>
              <a:rPr lang="en-US" altLang="zh-CN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“提交审核”</a:t>
            </a:r>
            <a:endParaRPr lang="zh-CN" altLang="en-US" sz="28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直接连接符 15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940" y="3072323"/>
            <a:ext cx="16831310" cy="9203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29011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dirty="0" smtClean="0"/>
              <a:t>账号</a:t>
            </a:r>
            <a:r>
              <a:rPr lang="zh-CN" altLang="en-US" sz="4000" dirty="0"/>
              <a:t>审核及通过</a:t>
            </a:r>
          </a:p>
          <a:p>
            <a:pPr lvl="0" algn="l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44066" y="2061941"/>
            <a:ext cx="201742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提交审核成功</a:t>
            </a:r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后，该用户会绑定到该组织架构下</a:t>
            </a:r>
            <a:r>
              <a:rPr lang="zh-CN" altLang="en-US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，同</a:t>
            </a:r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层级</a:t>
            </a:r>
            <a:r>
              <a:rPr lang="zh-CN" altLang="en-US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或上游管理员在“人员管理”模块中审核通过（或不通过），也可赋予相关权限</a:t>
            </a:r>
            <a:endParaRPr lang="zh-CN" alt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直接连接符 11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22" y="3420795"/>
            <a:ext cx="17402868" cy="998666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6349472" y="6547820"/>
            <a:ext cx="2267712" cy="2029252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399954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7330948" y="5673344"/>
            <a:ext cx="8725916" cy="4330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角色：供稿员</a:t>
            </a:r>
            <a:endParaRPr lang="en-US" altLang="zh-CN" sz="4000" kern="1200" dirty="0" smtClean="0">
              <a:solidFill>
                <a:schemeClr val="tx1"/>
              </a:solidFill>
              <a:sym typeface="Impact" panose="020B0806030902050204" pitchFamily="34" charset="0"/>
            </a:endParaRPr>
          </a:p>
          <a:p>
            <a:pPr lvl="0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  <a:p>
            <a:pPr lvl="0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我要供稿、我的供稿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181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r="1444"/>
          <a:stretch/>
        </p:blipFill>
        <p:spPr>
          <a:xfrm>
            <a:off x="1551941" y="2133995"/>
            <a:ext cx="20425012" cy="10390202"/>
          </a:xfrm>
          <a:prstGeom prst="rect">
            <a:avLst/>
          </a:prstGeom>
        </p:spPr>
      </p:pic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首页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接连接符 10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矩形 11"/>
          <p:cNvSpPr/>
          <p:nvPr/>
        </p:nvSpPr>
        <p:spPr>
          <a:xfrm>
            <a:off x="5374894" y="3174452"/>
            <a:ext cx="16446102" cy="3153196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74894" y="6620566"/>
            <a:ext cx="16446102" cy="4671817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659600" y="2105368"/>
            <a:ext cx="1174352" cy="857970"/>
          </a:xfrm>
          <a:prstGeom prst="rect">
            <a:avLst/>
          </a:prstGeom>
          <a:noFill/>
          <a:ln w="38100" cap="flat">
            <a:solidFill>
              <a:schemeClr val="accent5">
                <a:lumMod val="20000"/>
                <a:lumOff val="8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976953" y="5096578"/>
            <a:ext cx="2084832" cy="1867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约稿公告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可查看约稿主题、内容</a:t>
            </a:r>
            <a:endParaRPr lang="en-US" altLang="zh-CN" sz="28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及生效时间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1820996" y="10583848"/>
            <a:ext cx="2058162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文本框 19"/>
          <p:cNvSpPr txBox="1"/>
          <p:nvPr/>
        </p:nvSpPr>
        <p:spPr>
          <a:xfrm>
            <a:off x="21755374" y="9725623"/>
            <a:ext cx="2084832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发稿规范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66700" y="8596552"/>
            <a:ext cx="2140966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文本框 21"/>
          <p:cNvSpPr txBox="1"/>
          <p:nvPr/>
        </p:nvSpPr>
        <p:spPr>
          <a:xfrm>
            <a:off x="338201" y="7982651"/>
            <a:ext cx="1540364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导航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032468" y="2626830"/>
            <a:ext cx="2084832" cy="10060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个人信息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endParaRPr lang="en-US" altLang="zh-CN" sz="28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肘形连接符 25"/>
          <p:cNvCxnSpPr/>
          <p:nvPr/>
        </p:nvCxnSpPr>
        <p:spPr>
          <a:xfrm rot="10800000">
            <a:off x="20833952" y="2909900"/>
            <a:ext cx="3283348" cy="826554"/>
          </a:xfrm>
          <a:prstGeom prst="bentConnector3">
            <a:avLst>
              <a:gd name="adj1" fmla="val 59283"/>
            </a:avLst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cxnSp>
        <p:nvCxnSpPr>
          <p:cNvPr id="24" name="肘形连接符 23"/>
          <p:cNvCxnSpPr/>
          <p:nvPr/>
        </p:nvCxnSpPr>
        <p:spPr>
          <a:xfrm rot="10800000">
            <a:off x="20335279" y="6327648"/>
            <a:ext cx="3283348" cy="826554"/>
          </a:xfrm>
          <a:prstGeom prst="bentConnector3">
            <a:avLst>
              <a:gd name="adj1" fmla="val 50000"/>
            </a:avLst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313" y="7588131"/>
            <a:ext cx="2148467" cy="334656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081110" y="3181329"/>
            <a:ext cx="2850625" cy="8111054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937587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dirty="0" smtClean="0"/>
              <a:t>供稿</a:t>
            </a:r>
            <a:r>
              <a:rPr lang="zh-CN" altLang="en-US" sz="4000" dirty="0"/>
              <a:t/>
            </a:r>
            <a:br>
              <a:rPr lang="zh-CN" altLang="en-US" sz="4000" dirty="0"/>
            </a:br>
            <a:endParaRPr lang="zh-CN" altLang="en-US" sz="4000" dirty="0"/>
          </a:p>
          <a:p>
            <a:pPr marL="571500" lvl="0" indent="-571500" algn="l" defTabSz="914400" hangingPunct="1">
              <a:buFont typeface="Arial" panose="020B0604020202020204" pitchFamily="34" charset="0"/>
              <a:buChar char="•"/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我要供稿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" y="3703787"/>
            <a:ext cx="11308018" cy="68488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558" y="3703787"/>
            <a:ext cx="11674536" cy="7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69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dirty="0" smtClean="0"/>
              <a:t>供稿</a:t>
            </a:r>
            <a:r>
              <a:rPr lang="zh-CN" altLang="en-US" sz="4000" dirty="0"/>
              <a:t/>
            </a:r>
            <a:br>
              <a:rPr lang="zh-CN" altLang="en-US" sz="4000" dirty="0"/>
            </a:br>
            <a:endParaRPr lang="zh-CN" altLang="en-US" sz="4000" dirty="0"/>
          </a:p>
          <a:p>
            <a:pPr marL="571500" indent="-571500" algn="l" defTabSz="914400" hangingPunct="1">
              <a:buFont typeface="Arial" panose="020B0604020202020204" pitchFamily="34" charset="0"/>
              <a:buChar char="•"/>
              <a:defRPr/>
            </a:pPr>
            <a:r>
              <a:rPr lang="zh-CN" altLang="en-US" sz="4000" dirty="0" smtClean="0"/>
              <a:t>我的供稿</a:t>
            </a:r>
            <a:endParaRPr lang="zh-CN" altLang="en-US" sz="4000" dirty="0"/>
          </a:p>
          <a:p>
            <a:pPr lvl="0" algn="l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19100" y="34799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直接连接符 15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39" y="3464283"/>
            <a:ext cx="19295619" cy="882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586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7330948" y="5673344"/>
            <a:ext cx="8725916" cy="4330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角色：审核员</a:t>
            </a:r>
            <a:endParaRPr lang="en-US" altLang="zh-CN" sz="4000" kern="1200" dirty="0" smtClean="0">
              <a:solidFill>
                <a:schemeClr val="tx1"/>
              </a:solidFill>
              <a:sym typeface="Impact" panose="020B0806030902050204" pitchFamily="34" charset="0"/>
            </a:endParaRPr>
          </a:p>
          <a:p>
            <a:pPr lvl="0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  <a:p>
            <a:pPr lvl="0" defTabSz="914400" hangingPunct="1">
              <a:defRPr/>
            </a:pP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待</a:t>
            </a: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我审核、我已审核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70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审核</a:t>
            </a:r>
            <a:endParaRPr lang="zh-CN" altLang="en-US" sz="4000" b="0" dirty="0"/>
          </a:p>
          <a:p>
            <a:pPr lvl="0" algn="l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直接连接符 15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26" y="3422023"/>
            <a:ext cx="11497531" cy="69883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51940" y="2167015"/>
            <a:ext cx="4510237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685800" marR="0" indent="-685800" algn="just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en-US" sz="4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待我审核</a:t>
            </a:r>
            <a:endParaRPr kumimoji="0" lang="zh-CN" altLang="en-US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700" y="3422023"/>
            <a:ext cx="11510825" cy="698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056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审核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直接连接符 17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40" y="4340756"/>
            <a:ext cx="18394739" cy="602203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6047720" y="7543800"/>
            <a:ext cx="1536192" cy="621792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1940" y="2167015"/>
            <a:ext cx="4510237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685800" marR="0" indent="-685800" algn="just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我已</a:t>
            </a:r>
            <a:r>
              <a:rPr kumimoji="0" lang="zh-CN" altLang="en-US" sz="4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审核</a:t>
            </a:r>
            <a:endParaRPr kumimoji="0" lang="zh-CN" altLang="en-US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50034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6513830" y="5911088"/>
            <a:ext cx="11889740" cy="4330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角色：管理员</a:t>
            </a:r>
            <a:endParaRPr lang="en-US" altLang="zh-CN" sz="4000" kern="1200" dirty="0" smtClean="0">
              <a:solidFill>
                <a:schemeClr val="tx1"/>
              </a:solidFill>
              <a:sym typeface="Impact" panose="020B0806030902050204" pitchFamily="34" charset="0"/>
            </a:endParaRPr>
          </a:p>
          <a:p>
            <a:pPr lvl="0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  <a:p>
            <a:pPr lvl="0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架构管理：组织管理、邀请码管理、人员管理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293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61" y="2110466"/>
            <a:ext cx="13098025" cy="5414538"/>
          </a:xfrm>
          <a:prstGeom prst="rect">
            <a:avLst/>
          </a:prstGeom>
        </p:spPr>
      </p:pic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组织管理、邀请码管理、人员管理</a:t>
            </a:r>
            <a:endParaRPr lang="zh-CN" altLang="en-US" sz="4000" b="0" dirty="0"/>
          </a:p>
          <a:p>
            <a:pPr lvl="0" algn="l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3" y="3611936"/>
            <a:ext cx="13217116" cy="55646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413" y="7120288"/>
            <a:ext cx="13004673" cy="58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09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6000" kern="100" dirty="0" smtClean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三、供稿是怎么展示出来的？</a:t>
            </a:r>
            <a:endParaRPr lang="zh-CN" altLang="en-US" sz="2400" kern="100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0525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稿件流转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直接连接符 5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矩形 9"/>
          <p:cNvSpPr/>
          <p:nvPr/>
        </p:nvSpPr>
        <p:spPr>
          <a:xfrm>
            <a:off x="477520" y="2430221"/>
            <a:ext cx="1771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稿件流转过程：“学习强国”学习平台为根节点，省、市、县三级党委宣传部为主节点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20" y="7643529"/>
            <a:ext cx="3513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系统操作流程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8664110"/>
            <a:ext cx="23662640" cy="48047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3450802"/>
            <a:ext cx="23662640" cy="364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916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5722737" cy="53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稿件流转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直接连接符 5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779929" y="9599953"/>
            <a:ext cx="3920087" cy="8406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4000" b="0" dirty="0" smtClean="0">
                <a:solidFill>
                  <a:schemeClr val="accent1"/>
                </a:solidFill>
                <a:sym typeface="Helvetica Neue Medium"/>
              </a:rPr>
              <a:t>XX</a:t>
            </a:r>
            <a:r>
              <a:rPr lang="zh-CN" altLang="en-US" sz="4000" b="0" dirty="0" smtClean="0">
                <a:solidFill>
                  <a:schemeClr val="accent1"/>
                </a:solidFill>
                <a:sym typeface="Helvetica Neue Medium"/>
              </a:rPr>
              <a:t>大学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289804" y="9593065"/>
            <a:ext cx="5196840" cy="8406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4000" b="0" dirty="0" smtClean="0">
                <a:solidFill>
                  <a:schemeClr val="accent1"/>
                </a:solidFill>
                <a:sym typeface="Helvetica Neue Medium"/>
              </a:rPr>
              <a:t>XX</a:t>
            </a:r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省委教育工委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1076432" y="9593065"/>
            <a:ext cx="5196840" cy="8406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4000" b="0" dirty="0" smtClean="0">
                <a:solidFill>
                  <a:schemeClr val="accent1"/>
                </a:solidFill>
                <a:sym typeface="Helvetica Neue Medium"/>
              </a:rPr>
              <a:t>XX</a:t>
            </a:r>
            <a:r>
              <a:rPr lang="zh-CN" altLang="en-US" sz="4000" b="0" dirty="0" smtClean="0">
                <a:solidFill>
                  <a:schemeClr val="accent1"/>
                </a:solidFill>
                <a:sym typeface="Helvetica Neue Medium"/>
              </a:rPr>
              <a:t>省委</a:t>
            </a:r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Helvetica Neue Medium"/>
              </a:rPr>
              <a:t>宣传部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Helvetica Neue Medium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6863060" y="9599953"/>
            <a:ext cx="5539740" cy="8406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“学习强国”学习平台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4700016" y="9784080"/>
            <a:ext cx="589788" cy="525780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10486644" y="9757391"/>
            <a:ext cx="589788" cy="525780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16273272" y="9784080"/>
            <a:ext cx="589788" cy="525780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1649092" y="10790749"/>
            <a:ext cx="20507960" cy="1509357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4000" b="0" dirty="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rPr>
              <a:t>  供稿员              审核员                 审核员              编审、签发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49091" y="2647495"/>
            <a:ext cx="8063320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571500" marR="0" indent="-5715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en-US" sz="4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elvetica Neue"/>
              </a:rPr>
              <a:t>流转方式：层层审核、逐级把关</a:t>
            </a:r>
            <a:endParaRPr kumimoji="0" lang="zh-CN" altLang="en-US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elvetica Neue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64" y="3571643"/>
            <a:ext cx="20410808" cy="55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99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8460740" cy="878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供稿链路</a:t>
            </a:r>
            <a:endParaRPr lang="zh-CN" altLang="en-US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直接连接符 18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030" y="2370329"/>
            <a:ext cx="6138069" cy="1016234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324402" y="5251838"/>
            <a:ext cx="13878498" cy="28527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514350" indent="-514350" algn="l">
              <a:buFont typeface="Wingdings" panose="05000000000000000000" pitchFamily="2" charset="2"/>
              <a:buChar char="Ø"/>
            </a:pPr>
            <a:r>
              <a:rPr lang="zh-CN" altLang="en-US" sz="4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通过供稿系统，可以实现以省、市、县三级宣传部门为主节点，以各供稿单位为子节点搭建供稿</a:t>
            </a:r>
            <a:r>
              <a:rPr lang="zh-CN" altLang="en-US" sz="44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链路</a:t>
            </a:r>
            <a:endParaRPr lang="en-US" altLang="zh-CN" sz="44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en-US" altLang="zh-CN" sz="4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 algn="l">
              <a:buFont typeface="Wingdings" panose="05000000000000000000" pitchFamily="2" charset="2"/>
              <a:buChar char="Ø"/>
            </a:pPr>
            <a:r>
              <a:rPr lang="zh-CN" altLang="en-US" sz="44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稿件</a:t>
            </a:r>
            <a:r>
              <a:rPr lang="zh-CN" altLang="en-US" sz="4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经过逐级审核、层层把关，最终在学习平台展示</a:t>
            </a:r>
            <a:endParaRPr kumimoji="0" lang="zh-CN" alt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620495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15" name="内容占位符 2"/>
          <p:cNvSpPr txBox="1">
            <a:spLocks/>
          </p:cNvSpPr>
          <p:nvPr/>
        </p:nvSpPr>
        <p:spPr>
          <a:xfrm>
            <a:off x="1551940" y="973329"/>
            <a:ext cx="5969000" cy="375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全国学习平台建设进行时</a:t>
            </a:r>
            <a:endParaRPr lang="zh-CN" altLang="en-US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直接连接符 16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02" y="1903436"/>
            <a:ext cx="12106275" cy="4867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7749" y="1903436"/>
            <a:ext cx="5809089" cy="11393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40" y="7002318"/>
            <a:ext cx="12022137" cy="6282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50362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6000" kern="1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四</a:t>
            </a:r>
            <a:r>
              <a:rPr lang="zh-CN" altLang="en-US" sz="6000" kern="100" dirty="0" smtClean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、使用中遇到问题怎么解决？</a:t>
            </a:r>
            <a:endParaRPr lang="zh-CN" altLang="en-US" sz="2400" kern="100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5410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功能操作介绍</a:t>
            </a:r>
            <a:r>
              <a:rPr lang="en-US" altLang="zh-CN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—</a:t>
            </a:r>
            <a:r>
              <a:rPr lang="zh-CN" altLang="en-US" sz="4000" kern="1200" dirty="0">
                <a:solidFill>
                  <a:schemeClr val="tx1"/>
                </a:solidFill>
                <a:sym typeface="Impact" panose="020B0806030902050204" pitchFamily="34" charset="0"/>
              </a:rPr>
              <a:t>帮助中心</a:t>
            </a:r>
            <a:endParaRPr lang="zh-CN" altLang="en-US" sz="4000" b="0" dirty="0"/>
          </a:p>
          <a:p>
            <a:pPr lvl="0" algn="l" defTabSz="914400" hangingPunct="1">
              <a:defRPr/>
            </a:pP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矩形 14"/>
          <p:cNvSpPr/>
          <p:nvPr/>
        </p:nvSpPr>
        <p:spPr>
          <a:xfrm>
            <a:off x="1551940" y="2120904"/>
            <a:ext cx="206131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根据角色不同，可点击下载针对性的新手引导手册</a:t>
            </a:r>
            <a:endParaRPr lang="en-US" altLang="zh-CN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、强国</a:t>
            </a:r>
            <a:r>
              <a:rPr lang="en-US" altLang="zh-CN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扫描二维码，可在线咨询客服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40" y="3460329"/>
            <a:ext cx="18288000" cy="889245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212079" y="5099758"/>
            <a:ext cx="3187685" cy="350066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695631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6000" kern="100" dirty="0" smtClean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五、现场考核环节</a:t>
            </a:r>
            <a:endParaRPr lang="zh-CN" altLang="en-US" sz="2400" kern="100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2942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35974" y="5748386"/>
            <a:ext cx="9494675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供稿系统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34369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8680" y="5020513"/>
            <a:ext cx="18438159" cy="5068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8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请全体</a:t>
            </a:r>
            <a:r>
              <a:rPr lang="zh-CN" altLang="en-US" sz="8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确认：</a:t>
            </a:r>
            <a:endParaRPr kumimoji="0" lang="en-US" altLang="zh-CN" sz="8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kumimoji="0" lang="en-US" altLang="zh-CN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1</a:t>
            </a: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、已完成注册安装学习强国</a:t>
            </a:r>
            <a:endParaRPr kumimoji="0" lang="en-US" altLang="zh-CN" sz="8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lang="en-US" altLang="zh-CN" sz="8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8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各单位两个人请提前分工</a:t>
            </a:r>
            <a:endParaRPr kumimoji="0" lang="en-US" altLang="zh-CN" sz="8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（管理员、审核员）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452615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3325" y="2547298"/>
            <a:ext cx="4731738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8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第一题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6376" y="4506301"/>
            <a:ext cx="20904648" cy="5314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请</a:t>
            </a:r>
            <a:r>
              <a:rPr lang="zh-CN" altLang="en-US" sz="4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管理员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完成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【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注册任务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】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：</a:t>
            </a:r>
            <a:endParaRPr kumimoji="0" lang="en-US" altLang="zh-CN" sz="48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、使用电脑访问供稿系统页面：</a:t>
            </a:r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https://</a:t>
            </a:r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gonggao2.xuexi.cn/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、扫码登陆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、准确填写邀请码及个人信息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、提交申请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、等待学习强国学习平台审核通过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83837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3325" y="2547298"/>
            <a:ext cx="4731738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第二题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19656" y="4798143"/>
            <a:ext cx="20904648" cy="4576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请</a:t>
            </a:r>
            <a:r>
              <a:rPr lang="zh-CN" altLang="en-US" sz="4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供稿管理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员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完成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【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邀请任务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】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：</a:t>
            </a:r>
            <a:endParaRPr kumimoji="0" lang="en-US" altLang="zh-CN" sz="48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、登录供稿系统，并在同级单位生成</a:t>
            </a:r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个邀请码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、请将邀请码发至同单位</a:t>
            </a:r>
            <a:r>
              <a:rPr lang="zh-CN" altLang="en-US" sz="48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供稿审核员</a:t>
            </a:r>
            <a:endParaRPr lang="en-US" altLang="zh-CN" sz="4800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48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</a:t>
            </a:r>
            <a:r>
              <a:rPr lang="zh-CN" altLang="en-US" sz="4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审核员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注册任务</a:t>
            </a:r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，并等待</a:t>
            </a:r>
            <a:r>
              <a:rPr lang="zh-CN" altLang="en-US" sz="4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供稿管理员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</a:t>
            </a:r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74847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3325" y="2547298"/>
            <a:ext cx="4731738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第三题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6376" y="4798143"/>
            <a:ext cx="20904648" cy="3098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请</a:t>
            </a:r>
            <a:r>
              <a:rPr lang="zh-CN" altLang="en-US" sz="4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供稿管理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员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完成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【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审核赋权任务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】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：</a:t>
            </a:r>
            <a:endParaRPr kumimoji="0" lang="en-US" altLang="zh-CN" sz="48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、登录供稿系统，点击人员管理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、找到</a:t>
            </a:r>
            <a:r>
              <a:rPr lang="zh-CN" altLang="en-US" sz="4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</a:t>
            </a:r>
            <a:r>
              <a:rPr lang="zh-CN" altLang="en-US" sz="48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审核员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，并完成审核通过及赋权审核员的工作</a:t>
            </a:r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52397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3325" y="2547298"/>
            <a:ext cx="4731738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第四题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6376" y="3922674"/>
            <a:ext cx="20904648" cy="75309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请</a:t>
            </a:r>
            <a:r>
              <a:rPr lang="zh-CN" altLang="en-US" sz="4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供稿管理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员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完成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【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稿件报送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】</a:t>
            </a:r>
            <a:r>
              <a:rPr kumimoji="0" lang="zh-CN" altLang="en-US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：</a:t>
            </a:r>
            <a:endParaRPr kumimoji="0" lang="en-US" altLang="zh-CN" sz="48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、登录供稿系统，点击我要供稿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、创建一篇稿件，要求：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indent="-685800" algn="l">
              <a:buFont typeface="Wingdings" panose="05000000000000000000" pitchFamily="2" charset="2"/>
              <a:buChar char="Ø"/>
            </a:pP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标题：测试</a:t>
            </a:r>
            <a:r>
              <a:rPr lang="en-US" altLang="zh-CN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单位（如：测试 江西省委宣传部）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indent="-685800" algn="l">
              <a:buFont typeface="Wingdings" panose="05000000000000000000" pitchFamily="2" charset="2"/>
              <a:buChar char="Ø"/>
            </a:pP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内容：要求有文字内容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indent="-685800" algn="l">
              <a:buFont typeface="Wingdings" panose="05000000000000000000" pitchFamily="2" charset="2"/>
              <a:buChar char="Ø"/>
            </a:pPr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、稿件提交审核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59264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1551940" y="973328"/>
            <a:ext cx="12901374" cy="621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 defTabSz="914400" hangingPunct="1">
              <a:defRPr/>
            </a:pPr>
            <a:r>
              <a:rPr lang="zh-CN" altLang="en-US" sz="4000" kern="1200" dirty="0" smtClean="0">
                <a:solidFill>
                  <a:schemeClr val="tx1"/>
                </a:solidFill>
                <a:sym typeface="Impact" panose="020B0806030902050204" pitchFamily="34" charset="0"/>
              </a:rPr>
              <a:t>现场操作流程</a:t>
            </a:r>
            <a:endParaRPr lang="en-US" altLang="zh-CN" sz="4000" kern="1200" dirty="0">
              <a:solidFill>
                <a:schemeClr val="tx1"/>
              </a:solidFill>
              <a:sym typeface="Impact" panose="020B080603090205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6700" y="45720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58" y="3666085"/>
            <a:ext cx="184731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CN" altLang="zh-CN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73325" y="3157496"/>
            <a:ext cx="6463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0100" y="-296849"/>
            <a:ext cx="18473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/>
            </a:r>
            <a:b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kumimoji="0" lang="zh-CN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551940" y="1671828"/>
            <a:ext cx="3148076" cy="0"/>
          </a:xfrm>
          <a:prstGeom prst="line">
            <a:avLst/>
          </a:prstGeom>
          <a:noFill/>
          <a:ln w="762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连接符 13"/>
          <p:cNvCxnSpPr/>
          <p:nvPr/>
        </p:nvCxnSpPr>
        <p:spPr>
          <a:xfrm>
            <a:off x="4608185" y="1671828"/>
            <a:ext cx="7022983" cy="0"/>
          </a:xfrm>
          <a:prstGeom prst="line">
            <a:avLst/>
          </a:prstGeom>
          <a:noFill/>
          <a:ln w="762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3325" y="2547298"/>
            <a:ext cx="4731738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8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第五题</a:t>
            </a:r>
            <a:endParaRPr kumimoji="0" lang="zh-CN" altLang="en-US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6376" y="5769333"/>
            <a:ext cx="20904648" cy="3837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4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供稿审核员</a:t>
            </a:r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将稿件审核不通过</a:t>
            </a:r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、登录供稿系统，点击</a:t>
            </a:r>
            <a:r>
              <a:rPr lang="zh-CN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我审核</a:t>
            </a:r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、将稿件审核不通过</a:t>
            </a:r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510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23.jpg" descr="12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矩形 13"/>
          <p:cNvSpPr/>
          <p:nvPr/>
        </p:nvSpPr>
        <p:spPr>
          <a:xfrm>
            <a:off x="1776730" y="4812667"/>
            <a:ext cx="21750020" cy="3023870"/>
          </a:xfrm>
          <a:prstGeom prst="rect">
            <a:avLst/>
          </a:prstGeom>
          <a:solidFill>
            <a:srgbClr val="FF303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540"/>
              </a:lnSpc>
            </a:pPr>
            <a:r>
              <a:rPr lang="zh-CN" altLang="en-US" sz="8800" kern="100" dirty="0">
                <a:ea typeface="宋体" panose="02010600030101010101" pitchFamily="2" charset="-122"/>
                <a:cs typeface="Times New Roman" panose="02020603050405020304" pitchFamily="18" charset="0"/>
              </a:rPr>
              <a:t>颁</a:t>
            </a:r>
            <a:r>
              <a:rPr lang="zh-CN" altLang="en-US" sz="8800" kern="100" dirty="0" smtClean="0">
                <a:ea typeface="宋体" panose="02010600030101010101" pitchFamily="2" charset="-122"/>
                <a:cs typeface="Times New Roman" panose="02020603050405020304" pitchFamily="18" charset="0"/>
              </a:rPr>
              <a:t>证</a:t>
            </a:r>
            <a:r>
              <a:rPr lang="zh-CN" altLang="en-US" sz="8800" kern="100" dirty="0">
                <a:ea typeface="宋体" panose="02010600030101010101" pitchFamily="2" charset="-122"/>
                <a:cs typeface="Times New Roman" panose="02020603050405020304" pitchFamily="18" charset="0"/>
              </a:rPr>
              <a:t>仪式</a:t>
            </a:r>
          </a:p>
        </p:txBody>
      </p:sp>
      <p:sp>
        <p:nvSpPr>
          <p:cNvPr id="15" name="矩形 14"/>
          <p:cNvSpPr/>
          <p:nvPr/>
        </p:nvSpPr>
        <p:spPr>
          <a:xfrm>
            <a:off x="1" y="4812667"/>
            <a:ext cx="905510" cy="3023870"/>
          </a:xfrm>
          <a:prstGeom prst="rect">
            <a:avLst/>
          </a:prstGeom>
          <a:solidFill>
            <a:srgbClr val="FF303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6400"/>
          </a:p>
        </p:txBody>
      </p:sp>
      <p:grpSp>
        <p:nvGrpSpPr>
          <p:cNvPr id="16" name="组合 15"/>
          <p:cNvGrpSpPr/>
          <p:nvPr/>
        </p:nvGrpSpPr>
        <p:grpSpPr>
          <a:xfrm>
            <a:off x="0" y="11818620"/>
            <a:ext cx="24384000" cy="1897380"/>
            <a:chOff x="0" y="0"/>
            <a:chExt cx="10716895" cy="94869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716895" cy="948690"/>
            </a:xfrm>
            <a:prstGeom prst="rect">
              <a:avLst/>
            </a:prstGeom>
            <a:effectLst>
              <a:outerShdw dist="50800" sx="1000" sy="1000" algn="ctr" rotWithShape="0">
                <a:srgbClr val="000000"/>
              </a:outerShdw>
            </a:effectLst>
          </p:spPr>
        </p:pic>
        <p:sp>
          <p:nvSpPr>
            <p:cNvPr id="18" name="矩形 17"/>
            <p:cNvSpPr/>
            <p:nvPr/>
          </p:nvSpPr>
          <p:spPr>
            <a:xfrm>
              <a:off x="5104737" y="365760"/>
              <a:ext cx="548640" cy="214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91440" rIns="18288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400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839" y="492389"/>
            <a:ext cx="3183255" cy="141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588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14441</TotalTime>
  <Words>951</Words>
  <Application>Microsoft Office PowerPoint</Application>
  <PresentationFormat>自定义</PresentationFormat>
  <Paragraphs>163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Helvetica Light</vt:lpstr>
      <vt:lpstr>Helvetica Neue</vt:lpstr>
      <vt:lpstr>Helvetica Neue Light</vt:lpstr>
      <vt:lpstr>Helvetica Neue Medium</vt:lpstr>
      <vt:lpstr>Helvetica Neue Thin</vt:lpstr>
      <vt:lpstr>黑体</vt:lpstr>
      <vt:lpstr>宋体</vt:lpstr>
      <vt:lpstr>微软雅黑</vt:lpstr>
      <vt:lpstr>Arial</vt:lpstr>
      <vt:lpstr>Calibri</vt:lpstr>
      <vt:lpstr>Impact</vt:lpstr>
      <vt:lpstr>Times New Roman</vt:lpstr>
      <vt:lpstr>Wingdings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橙萌</dc:creator>
  <cp:lastModifiedBy>Admin</cp:lastModifiedBy>
  <cp:revision>306</cp:revision>
  <dcterms:modified xsi:type="dcterms:W3CDTF">2019-01-17T02:48:03Z</dcterms:modified>
</cp:coreProperties>
</file>